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7772400" cy="100584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endan Creamer" initials="BC" lastIdx="1" clrIdx="0">
    <p:extLst>
      <p:ext uri="{19B8F6BF-5375-455C-9EA6-DF929625EA0E}">
        <p15:presenceInfo xmlns:p15="http://schemas.microsoft.com/office/powerpoint/2012/main" userId="S-1-5-21-1645741000-1335894533-475923621-11235" providerId="AD"/>
      </p:ext>
    </p:extLst>
  </p:cmAuthor>
  <p:cmAuthor id="2" name="Monica Hunter" initials="MH" lastIdx="2" clrIdx="1">
    <p:extLst>
      <p:ext uri="{19B8F6BF-5375-455C-9EA6-DF929625EA0E}">
        <p15:presenceInfo xmlns:p15="http://schemas.microsoft.com/office/powerpoint/2012/main" userId="S-1-5-21-1645741000-1335894533-475923621-113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1896" y="-2573"/>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4"/>
            <a:ext cx="6606540" cy="2156037"/>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BD69293-5F7D-425E-8E83-EFEB90167ACD}"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4174198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D69293-5F7D-425E-8E83-EFEB90167ACD}"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4050489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30598" y="591397"/>
            <a:ext cx="4330144" cy="1258697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D69293-5F7D-425E-8E83-EFEB90167ACD}"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3928919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D69293-5F7D-425E-8E83-EFEB90167ACD}"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1146787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BD69293-5F7D-425E-8E83-EFEB90167ACD}" type="datetimeFigureOut">
              <a:rPr lang="en-US" smtClean="0"/>
              <a:t>6/9/2023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1512513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D69293-5F7D-425E-8E83-EFEB90167ACD}" type="datetimeFigureOut">
              <a:rPr lang="en-US" smtClean="0"/>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1755940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BD69293-5F7D-425E-8E83-EFEB90167ACD}" type="datetimeFigureOut">
              <a:rPr lang="en-US" smtClean="0"/>
              <a:t>6/9/2023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287905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BD69293-5F7D-425E-8E83-EFEB90167ACD}" type="datetimeFigureOut">
              <a:rPr lang="en-US" smtClean="0"/>
              <a:t>6/9/2023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30515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D69293-5F7D-425E-8E83-EFEB90167ACD}" type="datetimeFigureOut">
              <a:rPr lang="en-US" smtClean="0"/>
              <a:t>6/9/2023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1272565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038792" y="400474"/>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0" y="2104814"/>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69293-5F7D-425E-8E83-EFEB90167ACD}" type="datetimeFigureOut">
              <a:rPr lang="en-US" smtClean="0"/>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278224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69293-5F7D-425E-8E83-EFEB90167ACD}" type="datetimeFigureOut">
              <a:rPr lang="en-US" smtClean="0"/>
              <a:t>6/9/2023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647FA5-873D-4B54-84C1-B386D1B00F25}" type="slidenum">
              <a:rPr lang="en-US" smtClean="0"/>
              <a:t>‹#›</a:t>
            </a:fld>
            <a:endParaRPr lang="en-US"/>
          </a:p>
        </p:txBody>
      </p:sp>
    </p:spTree>
    <p:extLst>
      <p:ext uri="{BB962C8B-B14F-4D97-AF65-F5344CB8AC3E}">
        <p14:creationId xmlns:p14="http://schemas.microsoft.com/office/powerpoint/2010/main" val="3579489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1"/>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7"/>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EBD69293-5F7D-425E-8E83-EFEB90167ACD}" type="datetimeFigureOut">
              <a:rPr lang="en-US" smtClean="0"/>
              <a:t>6/9/2023</a:t>
            </a:fld>
            <a:endParaRPr lang="en-US"/>
          </a:p>
        </p:txBody>
      </p:sp>
      <p:sp>
        <p:nvSpPr>
          <p:cNvPr id="5" name="Footer Placeholder 4"/>
          <p:cNvSpPr>
            <a:spLocks noGrp="1"/>
          </p:cNvSpPr>
          <p:nvPr>
            <p:ph type="ftr" sz="quarter" idx="3"/>
          </p:nvPr>
        </p:nvSpPr>
        <p:spPr>
          <a:xfrm>
            <a:off x="2655570" y="9322647"/>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7"/>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9E647FA5-873D-4B54-84C1-B386D1B00F25}" type="slidenum">
              <a:rPr lang="en-US" smtClean="0"/>
              <a:t>‹#›</a:t>
            </a:fld>
            <a:endParaRPr lang="en-US"/>
          </a:p>
        </p:txBody>
      </p:sp>
    </p:spTree>
    <p:extLst>
      <p:ext uri="{BB962C8B-B14F-4D97-AF65-F5344CB8AC3E}">
        <p14:creationId xmlns:p14="http://schemas.microsoft.com/office/powerpoint/2010/main" val="94424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acpjournals.org/doi/10.7326/M19-1324" TargetMode="External"/><Relationship Id="rId3" Type="http://schemas.openxmlformats.org/officeDocument/2006/relationships/image" Target="../media/image2.png"/><Relationship Id="rId7" Type="http://schemas.openxmlformats.org/officeDocument/2006/relationships/hyperlink" Target="https://www.bradyunited.org/key-statistics"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mailto:sfischer@adcouncil.org" TargetMode="External"/><Relationship Id="rId5" Type="http://schemas.openxmlformats.org/officeDocument/2006/relationships/image" Target="../media/image4.png"/><Relationship Id="rId10" Type="http://schemas.openxmlformats.org/officeDocument/2006/relationships/hyperlink" Target="https://www.acpjournals.org/doi/10.7326/M13-1301" TargetMode="External"/><Relationship Id="rId4" Type="http://schemas.openxmlformats.org/officeDocument/2006/relationships/image" Target="../media/image3.png"/><Relationship Id="rId9" Type="http://schemas.openxmlformats.org/officeDocument/2006/relationships/hyperlink" Target="https://webappa.cdc.gov/sasweb/ncipc/mortrat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TextBox 24"/>
          <p:cNvSpPr txBox="1"/>
          <p:nvPr/>
        </p:nvSpPr>
        <p:spPr>
          <a:xfrm>
            <a:off x="219553" y="425614"/>
            <a:ext cx="7333294" cy="646331"/>
          </a:xfrm>
          <a:prstGeom prst="rect">
            <a:avLst/>
          </a:prstGeom>
          <a:noFill/>
        </p:spPr>
        <p:txBody>
          <a:bodyPr wrap="square" rtlCol="0">
            <a:spAutoFit/>
          </a:bodyPr>
          <a:lstStyle/>
          <a:p>
            <a:pPr algn="ctr"/>
            <a:r>
              <a:rPr lang="en-US" sz="2400" b="1" dirty="0"/>
              <a:t>END FAMILY FIRE</a:t>
            </a:r>
          </a:p>
          <a:p>
            <a:pPr algn="ctr"/>
            <a:r>
              <a:rPr lang="en-US" sz="1200" dirty="0">
                <a:latin typeface="+mj-lt"/>
              </a:rPr>
              <a:t>Gun Suicide</a:t>
            </a:r>
          </a:p>
        </p:txBody>
      </p:sp>
      <p:cxnSp>
        <p:nvCxnSpPr>
          <p:cNvPr id="12" name="Straight Connector 11"/>
          <p:cNvCxnSpPr>
            <a:cxnSpLocks/>
          </p:cNvCxnSpPr>
          <p:nvPr/>
        </p:nvCxnSpPr>
        <p:spPr>
          <a:xfrm>
            <a:off x="114300" y="7428855"/>
            <a:ext cx="7543800" cy="159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28600" y="1467445"/>
            <a:ext cx="4130311" cy="5847755"/>
          </a:xfrm>
          <a:prstGeom prst="rect">
            <a:avLst/>
          </a:prstGeom>
          <a:noFill/>
        </p:spPr>
        <p:txBody>
          <a:bodyPr wrap="square" rtlCol="0">
            <a:spAutoFit/>
          </a:bodyPr>
          <a:lstStyle/>
          <a:p>
            <a:r>
              <a:rPr lang="en-US" sz="1100" b="1" u="sng" dirty="0">
                <a:latin typeface="+mj-lt"/>
                <a:cs typeface="Calibri" panose="020F0502020204030204" pitchFamily="34" charset="0"/>
              </a:rPr>
              <a:t>CAMPAIGN OVERVIEW</a:t>
            </a:r>
            <a:r>
              <a:rPr lang="en-US" sz="1100" b="1" dirty="0">
                <a:latin typeface="+mj-lt"/>
                <a:cs typeface="Calibri" panose="020F0502020204030204" pitchFamily="34" charset="0"/>
              </a:rPr>
              <a:t>:</a:t>
            </a:r>
          </a:p>
          <a:p>
            <a:r>
              <a:rPr lang="en-US" sz="1100" dirty="0">
                <a:latin typeface="+mj-lt"/>
              </a:rPr>
              <a:t>With more than 44,000 gun-related deaths annually in the</a:t>
            </a:r>
          </a:p>
          <a:p>
            <a:r>
              <a:rPr lang="en-US" sz="1100" dirty="0">
                <a:latin typeface="+mj-lt"/>
              </a:rPr>
              <a:t>United States – many of these preventable – the End Family</a:t>
            </a:r>
          </a:p>
          <a:p>
            <a:r>
              <a:rPr lang="en-US" sz="1100" dirty="0">
                <a:latin typeface="+mj-lt"/>
              </a:rPr>
              <a:t>Fire campaign aims to highlight the importance of preventing access to firearms in the home through safe gun storage.</a:t>
            </a:r>
          </a:p>
          <a:p>
            <a:endParaRPr lang="en-US" sz="1100" dirty="0">
              <a:latin typeface="+mj-lt"/>
            </a:endParaRPr>
          </a:p>
          <a:p>
            <a:r>
              <a:rPr lang="en-US" sz="1100" dirty="0">
                <a:latin typeface="+mj-lt"/>
              </a:rPr>
              <a:t>More than one third of U.S. adults live in firearm owning</a:t>
            </a:r>
          </a:p>
          <a:p>
            <a:r>
              <a:rPr lang="en-US" sz="1100" dirty="0">
                <a:latin typeface="+mj-lt"/>
              </a:rPr>
              <a:t>households, and nearly 4.6 million children live in homes with</a:t>
            </a:r>
          </a:p>
          <a:p>
            <a:r>
              <a:rPr lang="en-US" sz="1100" dirty="0">
                <a:latin typeface="+mj-lt"/>
              </a:rPr>
              <a:t>unlocked and loaded guns. Therefore, it’s not surprising that</a:t>
            </a:r>
          </a:p>
          <a:p>
            <a:r>
              <a:rPr lang="en-US" sz="1100" dirty="0">
                <a:latin typeface="+mj-lt"/>
              </a:rPr>
              <a:t>firearm related injuries in or near the home are a leading cause of death, and the risk is markedly higher for gun owning households than for non-gun owning households.</a:t>
            </a:r>
          </a:p>
          <a:p>
            <a:endParaRPr lang="en-US" sz="1100" dirty="0">
              <a:latin typeface="+mj-lt"/>
            </a:endParaRPr>
          </a:p>
          <a:p>
            <a:r>
              <a:rPr lang="en-US" sz="1100" dirty="0">
                <a:latin typeface="+mj-lt"/>
              </a:rPr>
              <a:t>The campaign introduces the American public to the term “family fire,” which gives a name to a subset of gun violence and offers ways to mitigate the risk associated with having guns in the home. Family fire refers to a shooting caused by someone having access to a gun from the home when they shouldn’t have it. This includes children as well as those who display behavior that indicates they could harm themselves or others. </a:t>
            </a:r>
          </a:p>
          <a:p>
            <a:endParaRPr lang="en-US" sz="1100" b="1" u="sng" dirty="0">
              <a:latin typeface="+mj-lt"/>
            </a:endParaRPr>
          </a:p>
          <a:p>
            <a:r>
              <a:rPr lang="en-US" sz="1100" b="1" u="sng" dirty="0">
                <a:cs typeface="Calibri" panose="020F0502020204030204" pitchFamily="34" charset="0"/>
              </a:rPr>
              <a:t>PSA DESCRIPTION</a:t>
            </a:r>
            <a:r>
              <a:rPr lang="en-US" sz="1100" b="1" dirty="0">
                <a:cs typeface="Calibri" panose="020F0502020204030204" pitchFamily="34" charset="0"/>
              </a:rPr>
              <a:t>:</a:t>
            </a:r>
          </a:p>
          <a:p>
            <a:r>
              <a:rPr lang="en-US" sz="1100" dirty="0">
                <a:latin typeface="+mj-lt"/>
              </a:rPr>
              <a:t>In 2020, End Family Fire launched creative that addresses the connection between guns and suicide by leveraging behavior-changing fear and heart-wrenching empathy. The campaign expanded its gun suicide platform in 2021 by targeting Veteran gun owners, a population that is highly affected by gun suicide. </a:t>
            </a:r>
          </a:p>
          <a:p>
            <a:endParaRPr lang="en-US" sz="1100" dirty="0">
              <a:latin typeface="+mj-lt"/>
            </a:endParaRPr>
          </a:p>
          <a:p>
            <a:r>
              <a:rPr lang="en-US" sz="1100" dirty="0">
                <a:latin typeface="+mj-lt"/>
              </a:rPr>
              <a:t>In 2023, End Family Fire expanded the general population gun suicide effort with a round of creative showcasing real stories of individuals who came close to suicide. The creative reinforces the call to action for gun owners to store their guns securely in order to prevent a moment of crisis from becoming a permanent tragedy.</a:t>
            </a:r>
          </a:p>
        </p:txBody>
      </p:sp>
      <p:cxnSp>
        <p:nvCxnSpPr>
          <p:cNvPr id="36" name="Straight Connector 35"/>
          <p:cNvCxnSpPr>
            <a:cxnSpLocks/>
          </p:cNvCxnSpPr>
          <p:nvPr/>
        </p:nvCxnSpPr>
        <p:spPr>
          <a:xfrm>
            <a:off x="114300" y="9356652"/>
            <a:ext cx="7543800" cy="159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3CDEF5F6-D888-41E3-81F8-74920C5C5AB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208460"/>
            <a:ext cx="800455" cy="804870"/>
          </a:xfrm>
          <a:prstGeom prst="rect">
            <a:avLst/>
          </a:prstGeom>
        </p:spPr>
      </p:pic>
      <p:pic>
        <p:nvPicPr>
          <p:cNvPr id="3" name="Picture 2">
            <a:extLst>
              <a:ext uri="{FF2B5EF4-FFF2-40B4-BE49-F238E27FC236}">
                <a16:creationId xmlns:a16="http://schemas.microsoft.com/office/drawing/2014/main" id="{14DC289C-CED3-4690-867B-42B0298168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60821" y="336238"/>
            <a:ext cx="640782" cy="640782"/>
          </a:xfrm>
          <a:prstGeom prst="rect">
            <a:avLst/>
          </a:prstGeom>
        </p:spPr>
      </p:pic>
      <p:pic>
        <p:nvPicPr>
          <p:cNvPr id="6" name="Picture 5" descr="A close up of a logo&#10;&#10;Description generated with very high confidence">
            <a:extLst>
              <a:ext uri="{FF2B5EF4-FFF2-40B4-BE49-F238E27FC236}">
                <a16:creationId xmlns:a16="http://schemas.microsoft.com/office/drawing/2014/main" id="{A1A5948F-EA01-438A-A120-0D987D1E8C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58583" y="232515"/>
            <a:ext cx="800455" cy="800455"/>
          </a:xfrm>
          <a:prstGeom prst="rect">
            <a:avLst/>
          </a:prstGeom>
        </p:spPr>
      </p:pic>
      <p:pic>
        <p:nvPicPr>
          <p:cNvPr id="2" name="Picture 1">
            <a:extLst>
              <a:ext uri="{FF2B5EF4-FFF2-40B4-BE49-F238E27FC236}">
                <a16:creationId xmlns:a16="http://schemas.microsoft.com/office/drawing/2014/main" id="{2BCFD4D7-2581-4180-A4B5-9A9991C4F7B6}"/>
              </a:ext>
            </a:extLst>
          </p:cNvPr>
          <p:cNvPicPr>
            <a:picLocks noChangeAspect="1"/>
          </p:cNvPicPr>
          <p:nvPr/>
        </p:nvPicPr>
        <p:blipFill rotWithShape="1">
          <a:blip r:embed="rId5"/>
          <a:srcRect l="8740" r="10678"/>
          <a:stretch/>
        </p:blipFill>
        <p:spPr>
          <a:xfrm>
            <a:off x="4618859" y="1467445"/>
            <a:ext cx="2815402" cy="1965283"/>
          </a:xfrm>
          <a:prstGeom prst="rect">
            <a:avLst/>
          </a:prstGeom>
        </p:spPr>
      </p:pic>
      <p:sp>
        <p:nvSpPr>
          <p:cNvPr id="24" name="TextBox 23">
            <a:extLst>
              <a:ext uri="{FF2B5EF4-FFF2-40B4-BE49-F238E27FC236}">
                <a16:creationId xmlns:a16="http://schemas.microsoft.com/office/drawing/2014/main" id="{7D7AEBB4-6F09-49D4-8DCF-E048EB739D57}"/>
              </a:ext>
            </a:extLst>
          </p:cNvPr>
          <p:cNvSpPr txBox="1"/>
          <p:nvPr/>
        </p:nvSpPr>
        <p:spPr>
          <a:xfrm>
            <a:off x="4571999" y="3643425"/>
            <a:ext cx="2971799" cy="3308598"/>
          </a:xfrm>
          <a:prstGeom prst="rect">
            <a:avLst/>
          </a:prstGeom>
          <a:noFill/>
        </p:spPr>
        <p:txBody>
          <a:bodyPr wrap="square" rtlCol="0">
            <a:spAutoFit/>
          </a:bodyPr>
          <a:lstStyle/>
          <a:p>
            <a:r>
              <a:rPr lang="en-US" sz="1100" b="1" u="sng" dirty="0">
                <a:latin typeface="+mj-lt"/>
              </a:rPr>
              <a:t>TARGET AUDIENCE:</a:t>
            </a:r>
          </a:p>
          <a:p>
            <a:r>
              <a:rPr lang="en-US" sz="1100" dirty="0">
                <a:latin typeface="+mj-lt"/>
              </a:rPr>
              <a:t>Gun owners in the U.S. who keep at least one gun unsecured for protection. </a:t>
            </a:r>
          </a:p>
          <a:p>
            <a:endParaRPr lang="en-US" sz="1100" dirty="0">
              <a:latin typeface="+mj-lt"/>
            </a:endParaRPr>
          </a:p>
          <a:p>
            <a:r>
              <a:rPr lang="en-US" sz="1100" b="1" u="sng" dirty="0">
                <a:latin typeface="+mj-lt"/>
              </a:rPr>
              <a:t>CAMPAIGN OBJECTIVE: </a:t>
            </a:r>
          </a:p>
          <a:p>
            <a:pPr marL="171450" indent="-171450">
              <a:buFont typeface="Arial" panose="020B0604020202020204" pitchFamily="34" charset="0"/>
              <a:buChar char="•"/>
            </a:pPr>
            <a:r>
              <a:rPr lang="en-US" sz="1100" dirty="0">
                <a:latin typeface="+mj-lt"/>
              </a:rPr>
              <a:t>Encourage gun owners to learn more about safe gun storage and educate them on steps they can take to make their families, homes and communities safer.</a:t>
            </a:r>
          </a:p>
          <a:p>
            <a:pPr marL="171450" indent="-171450">
              <a:buFont typeface="Arial" panose="020B0604020202020204" pitchFamily="34" charset="0"/>
              <a:buChar char="•"/>
            </a:pPr>
            <a:endParaRPr lang="en-US" sz="1100" dirty="0">
              <a:latin typeface="+mj-lt"/>
            </a:endParaRPr>
          </a:p>
          <a:p>
            <a:pPr marL="171450" indent="-171450">
              <a:buFont typeface="Arial" panose="020B0604020202020204" pitchFamily="34" charset="0"/>
              <a:buChar char="•"/>
            </a:pPr>
            <a:r>
              <a:rPr lang="en-US" sz="1100" dirty="0">
                <a:latin typeface="+mj-lt"/>
              </a:rPr>
              <a:t>Underscore the importance of the connection between guns and suicide; remind everyone that when we talk about suicide prevention, we must talk about access to firearms.</a:t>
            </a:r>
          </a:p>
          <a:p>
            <a:endParaRPr lang="en-US" sz="1100" b="1" u="sng" dirty="0">
              <a:latin typeface="+mj-lt"/>
            </a:endParaRPr>
          </a:p>
          <a:p>
            <a:r>
              <a:rPr lang="en-US" sz="1100" b="1" u="sng" dirty="0">
                <a:latin typeface="+mj-lt"/>
              </a:rPr>
              <a:t>CALL TO ACTION:</a:t>
            </a:r>
          </a:p>
          <a:p>
            <a:r>
              <a:rPr lang="en-US" sz="1100" dirty="0">
                <a:latin typeface="+mj-lt"/>
              </a:rPr>
              <a:t>Store guns securely: locked, unloaded, and away from ammunition. Learn how to make your home safer at EndFamilyFire.org.</a:t>
            </a:r>
          </a:p>
        </p:txBody>
      </p:sp>
      <p:sp>
        <p:nvSpPr>
          <p:cNvPr id="43" name="TextBox 42">
            <a:extLst>
              <a:ext uri="{FF2B5EF4-FFF2-40B4-BE49-F238E27FC236}">
                <a16:creationId xmlns:a16="http://schemas.microsoft.com/office/drawing/2014/main" id="{8D427EC3-07A9-4767-BCC8-2457AF9DBA70}"/>
              </a:ext>
            </a:extLst>
          </p:cNvPr>
          <p:cNvSpPr txBox="1"/>
          <p:nvPr/>
        </p:nvSpPr>
        <p:spPr>
          <a:xfrm>
            <a:off x="0" y="9568190"/>
            <a:ext cx="7772400" cy="261610"/>
          </a:xfrm>
          <a:prstGeom prst="rect">
            <a:avLst/>
          </a:prstGeom>
          <a:noFill/>
        </p:spPr>
        <p:txBody>
          <a:bodyPr wrap="square" rtlCol="0">
            <a:spAutoFit/>
          </a:bodyPr>
          <a:lstStyle/>
          <a:p>
            <a:pPr algn="ctr"/>
            <a:r>
              <a:rPr lang="en-US" sz="1100" dirty="0">
                <a:cs typeface="Helvetica" panose="020B0604020202020204" pitchFamily="34" charset="0"/>
              </a:rPr>
              <a:t>Questions? Please contact Sammi Fischer (</a:t>
            </a:r>
            <a:r>
              <a:rPr lang="en-US" sz="1100" dirty="0">
                <a:cs typeface="Helvetica" panose="020B0604020202020204" pitchFamily="34" charset="0"/>
                <a:hlinkClick r:id="rId6"/>
              </a:rPr>
              <a:t>sfischer@adcouncil.org</a:t>
            </a:r>
            <a:r>
              <a:rPr lang="en-US" sz="1100" dirty="0">
                <a:cs typeface="Helvetica" panose="020B0604020202020204" pitchFamily="34" charset="0"/>
              </a:rPr>
              <a:t>) for more information.  </a:t>
            </a:r>
          </a:p>
        </p:txBody>
      </p:sp>
      <p:grpSp>
        <p:nvGrpSpPr>
          <p:cNvPr id="8" name="Group 7">
            <a:extLst>
              <a:ext uri="{FF2B5EF4-FFF2-40B4-BE49-F238E27FC236}">
                <a16:creationId xmlns:a16="http://schemas.microsoft.com/office/drawing/2014/main" id="{92431E6D-DC14-FA01-CB3B-7D5EAAF4A54F}"/>
              </a:ext>
            </a:extLst>
          </p:cNvPr>
          <p:cNvGrpSpPr/>
          <p:nvPr/>
        </p:nvGrpSpPr>
        <p:grpSpPr>
          <a:xfrm>
            <a:off x="286415" y="7746702"/>
            <a:ext cx="7198418" cy="1308050"/>
            <a:chOff x="219553" y="7798944"/>
            <a:chExt cx="7198418" cy="1308050"/>
          </a:xfrm>
        </p:grpSpPr>
        <p:sp>
          <p:nvSpPr>
            <p:cNvPr id="33" name="TextBox 32"/>
            <p:cNvSpPr txBox="1"/>
            <p:nvPr/>
          </p:nvSpPr>
          <p:spPr>
            <a:xfrm>
              <a:off x="219553" y="7798944"/>
              <a:ext cx="1824402" cy="1308050"/>
            </a:xfrm>
            <a:prstGeom prst="rect">
              <a:avLst/>
            </a:prstGeom>
            <a:noFill/>
          </p:spPr>
          <p:txBody>
            <a:bodyPr wrap="square" rtlCol="0">
              <a:spAutoFit/>
            </a:bodyPr>
            <a:lstStyle/>
            <a:p>
              <a:pPr algn="ctr"/>
              <a:r>
                <a:rPr lang="en-US" sz="2400" b="1" dirty="0">
                  <a:latin typeface="Helvetica" panose="020B0604020202020204" pitchFamily="34" charset="0"/>
                  <a:cs typeface="Helvetica" panose="020B0604020202020204" pitchFamily="34" charset="0"/>
                </a:rPr>
                <a:t>67</a:t>
              </a:r>
            </a:p>
            <a:p>
              <a:pPr algn="ctr"/>
              <a:r>
                <a:rPr lang="en-US" sz="1100" dirty="0">
                  <a:cs typeface="Helvetica" panose="020B0604020202020204" pitchFamily="34" charset="0"/>
                </a:rPr>
                <a:t>people a day die by gun suicide – more than are lost to firearm murders and unintentional shootings combined</a:t>
              </a:r>
              <a:r>
                <a:rPr lang="en-US" sz="1100" dirty="0">
                  <a:solidFill>
                    <a:srgbClr val="000000"/>
                  </a:solidFill>
                  <a:latin typeface="Arial" panose="020B0604020202020204" pitchFamily="34" charset="0"/>
                </a:rPr>
                <a:t>. (</a:t>
              </a:r>
              <a:r>
                <a:rPr lang="en-US" sz="1100" u="sng" dirty="0">
                  <a:solidFill>
                    <a:srgbClr val="1155CC"/>
                  </a:solidFill>
                  <a:latin typeface="Arial" panose="020B0604020202020204" pitchFamily="34" charset="0"/>
                  <a:hlinkClick r:id="rId7">
                    <a:extLst>
                      <a:ext uri="{A12FA001-AC4F-418D-AE19-62706E023703}">
                        <ahyp:hlinkClr xmlns:ahyp="http://schemas.microsoft.com/office/drawing/2018/hyperlinkcolor" val="tx"/>
                      </a:ext>
                    </a:extLst>
                  </a:hlinkClick>
                </a:rPr>
                <a:t>Source</a:t>
              </a:r>
              <a:r>
                <a:rPr lang="en-US" sz="1100" dirty="0">
                  <a:solidFill>
                    <a:srgbClr val="000000"/>
                  </a:solidFill>
                  <a:latin typeface="Arial" panose="020B0604020202020204" pitchFamily="34" charset="0"/>
                </a:rPr>
                <a:t>)</a:t>
              </a:r>
              <a:r>
                <a:rPr lang="en-US" sz="1100" dirty="0">
                  <a:cs typeface="Helvetica" panose="020B0604020202020204" pitchFamily="34" charset="0"/>
                </a:rPr>
                <a:t> </a:t>
              </a:r>
            </a:p>
          </p:txBody>
        </p:sp>
        <p:sp>
          <p:nvSpPr>
            <p:cNvPr id="34" name="TextBox 33"/>
            <p:cNvSpPr txBox="1"/>
            <p:nvPr/>
          </p:nvSpPr>
          <p:spPr>
            <a:xfrm>
              <a:off x="3868978" y="7829146"/>
              <a:ext cx="1654107" cy="969496"/>
            </a:xfrm>
            <a:prstGeom prst="rect">
              <a:avLst/>
            </a:prstGeom>
            <a:noFill/>
          </p:spPr>
          <p:txBody>
            <a:bodyPr wrap="square" rtlCol="0">
              <a:spAutoFit/>
            </a:bodyPr>
            <a:lstStyle/>
            <a:p>
              <a:pPr algn="ctr"/>
              <a:r>
                <a:rPr lang="en-US" sz="2400" b="1" dirty="0">
                  <a:latin typeface="Helvetica" panose="020B0604020202020204" pitchFamily="34" charset="0"/>
                  <a:cs typeface="Helvetica" panose="020B0604020202020204" pitchFamily="34" charset="0"/>
                </a:rPr>
                <a:t>90%</a:t>
              </a:r>
            </a:p>
            <a:p>
              <a:pPr algn="ctr"/>
              <a:r>
                <a:rPr lang="en-US" sz="1100" dirty="0">
                  <a:solidFill>
                    <a:srgbClr val="000000"/>
                  </a:solidFill>
                </a:rPr>
                <a:t>of suicide attempts with a gun are fatal on average. </a:t>
              </a:r>
              <a:r>
                <a:rPr lang="en-US" sz="1100" dirty="0">
                  <a:solidFill>
                    <a:srgbClr val="000000"/>
                  </a:solidFill>
                  <a:latin typeface="Arial" panose="020B0604020202020204" pitchFamily="34" charset="0"/>
                </a:rPr>
                <a:t>(</a:t>
              </a:r>
              <a:r>
                <a:rPr lang="en-US" sz="1100" u="sng" dirty="0">
                  <a:solidFill>
                    <a:srgbClr val="1155CC"/>
                  </a:solidFill>
                  <a:latin typeface="Arial" panose="020B0604020202020204" pitchFamily="34" charset="0"/>
                  <a:hlinkClick r:id="rId8">
                    <a:extLst>
                      <a:ext uri="{A12FA001-AC4F-418D-AE19-62706E023703}">
                        <ahyp:hlinkClr xmlns:ahyp="http://schemas.microsoft.com/office/drawing/2018/hyperlinkcolor" val="tx"/>
                      </a:ext>
                    </a:extLst>
                  </a:hlinkClick>
                </a:rPr>
                <a:t>Source</a:t>
              </a:r>
              <a:r>
                <a:rPr lang="en-US" sz="1100" dirty="0">
                  <a:solidFill>
                    <a:srgbClr val="000000"/>
                  </a:solidFill>
                  <a:latin typeface="Arial" panose="020B0604020202020204" pitchFamily="34" charset="0"/>
                </a:rPr>
                <a:t>)</a:t>
              </a:r>
              <a:endParaRPr lang="en-US" sz="1100" dirty="0">
                <a:cs typeface="Helvetica" panose="020B0604020202020204" pitchFamily="34" charset="0"/>
              </a:endParaRPr>
            </a:p>
          </p:txBody>
        </p:sp>
        <p:sp>
          <p:nvSpPr>
            <p:cNvPr id="35" name="TextBox 34"/>
            <p:cNvSpPr txBox="1"/>
            <p:nvPr/>
          </p:nvSpPr>
          <p:spPr>
            <a:xfrm>
              <a:off x="5703296" y="7827569"/>
              <a:ext cx="1714675" cy="800219"/>
            </a:xfrm>
            <a:prstGeom prst="rect">
              <a:avLst/>
            </a:prstGeom>
            <a:noFill/>
          </p:spPr>
          <p:txBody>
            <a:bodyPr wrap="square" rtlCol="0">
              <a:spAutoFit/>
            </a:bodyPr>
            <a:lstStyle/>
            <a:p>
              <a:pPr algn="ctr"/>
              <a:r>
                <a:rPr lang="en-US" sz="2400" b="1" dirty="0">
                  <a:latin typeface="Helvetica" panose="020B0604020202020204" pitchFamily="34" charset="0"/>
                  <a:cs typeface="Helvetica" panose="020B0604020202020204" pitchFamily="34" charset="0"/>
                </a:rPr>
                <a:t>59%</a:t>
              </a:r>
            </a:p>
            <a:p>
              <a:pPr algn="ctr"/>
              <a:r>
                <a:rPr lang="en-US" sz="1100" dirty="0">
                  <a:cs typeface="Helvetica" panose="020B0604020202020204" pitchFamily="34" charset="0"/>
                </a:rPr>
                <a:t>of gun deaths in America are suicides. </a:t>
              </a:r>
              <a:r>
                <a:rPr lang="en-US" sz="1100" dirty="0">
                  <a:solidFill>
                    <a:srgbClr val="000000"/>
                  </a:solidFill>
                </a:rPr>
                <a:t> </a:t>
              </a:r>
              <a:r>
                <a:rPr lang="en-US" sz="1100" dirty="0">
                  <a:solidFill>
                    <a:srgbClr val="000000"/>
                  </a:solidFill>
                  <a:latin typeface="Arial" panose="020B0604020202020204" pitchFamily="34" charset="0"/>
                </a:rPr>
                <a:t>(</a:t>
              </a:r>
              <a:r>
                <a:rPr lang="en-US" sz="1100" u="sng" dirty="0">
                  <a:solidFill>
                    <a:srgbClr val="1155CC"/>
                  </a:solidFill>
                  <a:latin typeface="Arial" panose="020B0604020202020204" pitchFamily="34" charset="0"/>
                  <a:hlinkClick r:id="rId9">
                    <a:extLst>
                      <a:ext uri="{A12FA001-AC4F-418D-AE19-62706E023703}">
                        <ahyp:hlinkClr xmlns:ahyp="http://schemas.microsoft.com/office/drawing/2018/hyperlinkcolor" val="tx"/>
                      </a:ext>
                    </a:extLst>
                  </a:hlinkClick>
                </a:rPr>
                <a:t>Source</a:t>
              </a:r>
              <a:r>
                <a:rPr lang="en-US" sz="1100" dirty="0">
                  <a:solidFill>
                    <a:srgbClr val="000000"/>
                  </a:solidFill>
                  <a:latin typeface="Arial" panose="020B0604020202020204" pitchFamily="34" charset="0"/>
                </a:rPr>
                <a:t>)</a:t>
              </a:r>
              <a:endParaRPr lang="en-US" sz="1100" dirty="0">
                <a:cs typeface="Helvetica" panose="020B0604020202020204" pitchFamily="34" charset="0"/>
              </a:endParaRPr>
            </a:p>
          </p:txBody>
        </p:sp>
        <p:sp>
          <p:nvSpPr>
            <p:cNvPr id="38" name="TextBox 37"/>
            <p:cNvSpPr txBox="1"/>
            <p:nvPr/>
          </p:nvSpPr>
          <p:spPr>
            <a:xfrm>
              <a:off x="2217817" y="7798944"/>
              <a:ext cx="1477299" cy="1138773"/>
            </a:xfrm>
            <a:prstGeom prst="rect">
              <a:avLst/>
            </a:prstGeom>
            <a:noFill/>
          </p:spPr>
          <p:txBody>
            <a:bodyPr wrap="square" rtlCol="0">
              <a:spAutoFit/>
            </a:bodyPr>
            <a:lstStyle/>
            <a:p>
              <a:pPr algn="ctr"/>
              <a:r>
                <a:rPr lang="en-US" sz="2400" b="1" dirty="0">
                  <a:latin typeface="Helvetica" panose="020B0604020202020204" pitchFamily="34" charset="0"/>
                  <a:cs typeface="Helvetica" panose="020B0604020202020204" pitchFamily="34" charset="0"/>
                </a:rPr>
                <a:t>300%</a:t>
              </a:r>
            </a:p>
            <a:p>
              <a:pPr algn="ctr"/>
              <a:r>
                <a:rPr lang="en-US" sz="1100" dirty="0">
                  <a:solidFill>
                    <a:srgbClr val="000000"/>
                  </a:solidFill>
                </a:rPr>
                <a:t>Access to a firearm in the household triples the risk of a suicide death. </a:t>
              </a:r>
              <a:r>
                <a:rPr lang="en-US" sz="1100" dirty="0">
                  <a:solidFill>
                    <a:srgbClr val="000000"/>
                  </a:solidFill>
                  <a:latin typeface="Arial" panose="020B0604020202020204" pitchFamily="34" charset="0"/>
                </a:rPr>
                <a:t>(</a:t>
              </a:r>
              <a:r>
                <a:rPr lang="en-US" sz="1100" u="sng" dirty="0">
                  <a:solidFill>
                    <a:srgbClr val="1155CC"/>
                  </a:solidFill>
                  <a:latin typeface="Arial" panose="020B0604020202020204" pitchFamily="34" charset="0"/>
                  <a:hlinkClick r:id="rId10">
                    <a:extLst>
                      <a:ext uri="{A12FA001-AC4F-418D-AE19-62706E023703}">
                        <ahyp:hlinkClr xmlns:ahyp="http://schemas.microsoft.com/office/drawing/2018/hyperlinkcolor" val="tx"/>
                      </a:ext>
                    </a:extLst>
                  </a:hlinkClick>
                </a:rPr>
                <a:t>Source</a:t>
              </a:r>
              <a:r>
                <a:rPr lang="en-US" sz="1100" dirty="0">
                  <a:solidFill>
                    <a:srgbClr val="000000"/>
                  </a:solidFill>
                  <a:latin typeface="Arial" panose="020B0604020202020204" pitchFamily="34" charset="0"/>
                </a:rPr>
                <a:t>)</a:t>
              </a:r>
              <a:endParaRPr lang="en-US" sz="1100" dirty="0">
                <a:cs typeface="Helvetica" panose="020B0604020202020204" pitchFamily="34" charset="0"/>
              </a:endParaRPr>
            </a:p>
          </p:txBody>
        </p:sp>
      </p:grpSp>
      <p:cxnSp>
        <p:nvCxnSpPr>
          <p:cNvPr id="9" name="Straight Connector 8">
            <a:extLst>
              <a:ext uri="{FF2B5EF4-FFF2-40B4-BE49-F238E27FC236}">
                <a16:creationId xmlns:a16="http://schemas.microsoft.com/office/drawing/2014/main" id="{44980C15-028E-37E3-9472-C541D1E29C70}"/>
              </a:ext>
            </a:extLst>
          </p:cNvPr>
          <p:cNvCxnSpPr>
            <a:cxnSpLocks/>
          </p:cNvCxnSpPr>
          <p:nvPr/>
        </p:nvCxnSpPr>
        <p:spPr>
          <a:xfrm>
            <a:off x="114300" y="1250124"/>
            <a:ext cx="7543800" cy="1594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271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3281</TotalTime>
  <Words>505</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Helvetica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Madeline Miller</dc:creator>
  <cp:lastModifiedBy>Sammi Fischer</cp:lastModifiedBy>
  <cp:revision>209</cp:revision>
  <cp:lastPrinted>2015-11-09T15:27:02Z</cp:lastPrinted>
  <dcterms:created xsi:type="dcterms:W3CDTF">2015-10-09T19:27:34Z</dcterms:created>
  <dcterms:modified xsi:type="dcterms:W3CDTF">2023-06-09T19:50:18Z</dcterms:modified>
</cp:coreProperties>
</file>